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69"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7848B5D-ECB8-4553-AB14-E63EC94CFC62}" type="datetimeFigureOut">
              <a:rPr lang="en-US" smtClean="0"/>
              <a:t>10/25/2011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E8086C4-F9E9-494E-B9CA-FCC746A42A7D}" type="slidenum">
              <a:rPr lang="en-US" smtClean="0"/>
              <a:t>‹#›</a:t>
            </a:fld>
            <a:endParaRPr lang="en-US"/>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848B5D-ECB8-4553-AB14-E63EC94CFC62}" type="datetimeFigureOut">
              <a:rPr lang="en-US" smtClean="0"/>
              <a:t>10/25/2011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E8086C4-F9E9-494E-B9CA-FCC746A42A7D}" type="slidenum">
              <a:rPr lang="en-US" smtClean="0"/>
              <a:t>‹#›</a:t>
            </a:fld>
            <a:endParaRPr lang="en-US"/>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848B5D-ECB8-4553-AB14-E63EC94CFC62}" type="datetimeFigureOut">
              <a:rPr lang="en-US" smtClean="0"/>
              <a:t>10/25/2011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E8086C4-F9E9-494E-B9CA-FCC746A42A7D}" type="slidenum">
              <a:rPr lang="en-US" smtClean="0"/>
              <a:t>‹#›</a:t>
            </a:fld>
            <a:endParaRPr lang="en-US"/>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7848B5D-ECB8-4553-AB14-E63EC94CFC62}" type="datetimeFigureOut">
              <a:rPr lang="en-US" smtClean="0"/>
              <a:t>10/25/2011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E8086C4-F9E9-494E-B9CA-FCC746A42A7D}"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7848B5D-ECB8-4553-AB14-E63EC94CFC62}" type="datetimeFigureOut">
              <a:rPr lang="en-US" smtClean="0"/>
              <a:t>10/25/2011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E8086C4-F9E9-494E-B9CA-FCC746A42A7D}"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7848B5D-ECB8-4553-AB14-E63EC94CFC62}" type="datetimeFigureOut">
              <a:rPr lang="en-US" smtClean="0"/>
              <a:t>10/25/2011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E8086C4-F9E9-494E-B9CA-FCC746A42A7D}"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7848B5D-ECB8-4553-AB14-E63EC94CFC62}" type="datetimeFigureOut">
              <a:rPr lang="en-US" smtClean="0"/>
              <a:t>10/25/2011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E8086C4-F9E9-494E-B9CA-FCC746A42A7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7848B5D-ECB8-4553-AB14-E63EC94CFC62}" type="datetimeFigureOut">
              <a:rPr lang="en-US" smtClean="0"/>
              <a:t>10/25/2011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E8086C4-F9E9-494E-B9CA-FCC746A42A7D}"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7848B5D-ECB8-4553-AB14-E63EC94CFC62}" type="datetimeFigureOut">
              <a:rPr lang="en-US" smtClean="0"/>
              <a:t>10/25/2011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E8086C4-F9E9-494E-B9CA-FCC746A42A7D}" type="slidenum">
              <a:rPr lang="en-US" smtClean="0"/>
              <a:t>‹#›</a:t>
            </a:fld>
            <a:endParaRPr lang="en-US"/>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7848B5D-ECB8-4553-AB14-E63EC94CFC62}" type="datetimeFigureOut">
              <a:rPr lang="en-US" smtClean="0"/>
              <a:t>10/25/2011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E8086C4-F9E9-494E-B9CA-FCC746A42A7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7848B5D-ECB8-4553-AB14-E63EC94CFC62}" type="datetimeFigureOut">
              <a:rPr lang="en-US" smtClean="0"/>
              <a:t>10/25/2011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E8086C4-F9E9-494E-B9CA-FCC746A42A7D}"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7848B5D-ECB8-4553-AB14-E63EC94CFC62}" type="datetimeFigureOut">
              <a:rPr lang="en-US" smtClean="0"/>
              <a:t>10/25/2011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E8086C4-F9E9-494E-B9CA-FCC746A42A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edge/>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143000"/>
            <a:ext cx="7772400" cy="1470025"/>
          </a:xfrm>
        </p:spPr>
        <p:txBody>
          <a:bodyPr>
            <a:normAutofit/>
          </a:bodyPr>
          <a:lstStyle/>
          <a:p>
            <a:r>
              <a:rPr lang="en-US" sz="7200" dirty="0" smtClean="0">
                <a:latin typeface="Algerian" pitchFamily="82" charset="0"/>
              </a:rPr>
              <a:t>Action </a:t>
            </a:r>
            <a:r>
              <a:rPr lang="en-US" sz="7200" dirty="0" err="1" smtClean="0">
                <a:latin typeface="Algerian" pitchFamily="82" charset="0"/>
              </a:rPr>
              <a:t>PLan</a:t>
            </a:r>
            <a:endParaRPr lang="en-US" sz="7200" dirty="0">
              <a:latin typeface="Algerian" pitchFamily="82" charset="0"/>
            </a:endParaRPr>
          </a:p>
        </p:txBody>
      </p:sp>
      <p:sp>
        <p:nvSpPr>
          <p:cNvPr id="5" name="Subtitle 4"/>
          <p:cNvSpPr>
            <a:spLocks noGrp="1"/>
          </p:cNvSpPr>
          <p:nvPr>
            <p:ph type="subTitle" idx="1"/>
          </p:nvPr>
        </p:nvSpPr>
        <p:spPr>
          <a:xfrm>
            <a:off x="1905000" y="3810000"/>
            <a:ext cx="6400800" cy="1752600"/>
          </a:xfrm>
        </p:spPr>
        <p:txBody>
          <a:bodyPr/>
          <a:lstStyle/>
          <a:p>
            <a:pPr algn="r"/>
            <a:r>
              <a:rPr lang="en-US" b="1" dirty="0" err="1" smtClean="0">
                <a:solidFill>
                  <a:srgbClr val="FF0000"/>
                </a:solidFill>
                <a:latin typeface="Bradley Hand ITC" pitchFamily="66" charset="0"/>
              </a:rPr>
              <a:t>Ronanel</a:t>
            </a:r>
            <a:r>
              <a:rPr lang="en-US" b="1" dirty="0" smtClean="0">
                <a:solidFill>
                  <a:srgbClr val="FF0000"/>
                </a:solidFill>
                <a:latin typeface="Bradley Hand ITC" pitchFamily="66" charset="0"/>
              </a:rPr>
              <a:t> G. </a:t>
            </a:r>
            <a:r>
              <a:rPr lang="en-US" b="1" dirty="0" err="1" smtClean="0">
                <a:solidFill>
                  <a:srgbClr val="FF0000"/>
                </a:solidFill>
                <a:latin typeface="Bradley Hand ITC" pitchFamily="66" charset="0"/>
              </a:rPr>
              <a:t>Lamayan</a:t>
            </a:r>
            <a:endParaRPr lang="en-US" b="1" dirty="0">
              <a:solidFill>
                <a:srgbClr val="FF0000"/>
              </a:solidFill>
              <a:latin typeface="Bradley Hand ITC" pitchFamily="66" charset="0"/>
            </a:endParaRPr>
          </a:p>
        </p:txBody>
      </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en-PH" dirty="0" smtClean="0"/>
              <a:t>		   </a:t>
            </a:r>
            <a:r>
              <a:rPr lang="en-PH" dirty="0" smtClean="0">
                <a:solidFill>
                  <a:srgbClr val="7030A0"/>
                </a:solidFill>
              </a:rPr>
              <a:t>The </a:t>
            </a:r>
            <a:r>
              <a:rPr lang="en-PH" dirty="0">
                <a:solidFill>
                  <a:srgbClr val="7030A0"/>
                </a:solidFill>
              </a:rPr>
              <a:t>beginning of the presentation will be about the orientation of the new teaching style that will be used, the middle part will be the application and the end part will be </a:t>
            </a:r>
            <a:r>
              <a:rPr lang="en-US" dirty="0">
                <a:solidFill>
                  <a:srgbClr val="7030A0"/>
                </a:solidFill>
              </a:rPr>
              <a:t>on the eliciting of the performance of the learner and then providing feedback about performance correctness. Enhancing or improving the teaching style to reach the goal.</a:t>
            </a:r>
          </a:p>
        </p:txBody>
      </p:sp>
      <p:sp>
        <p:nvSpPr>
          <p:cNvPr id="2" name="Title 1"/>
          <p:cNvSpPr>
            <a:spLocks noGrp="1"/>
          </p:cNvSpPr>
          <p:nvPr>
            <p:ph type="title"/>
          </p:nvPr>
        </p:nvSpPr>
        <p:spPr/>
        <p:txBody>
          <a:bodyPr>
            <a:normAutofit/>
          </a:bodyPr>
          <a:lstStyle/>
          <a:p>
            <a:pPr algn="ctr"/>
            <a:r>
              <a:rPr lang="en-US" sz="3600" dirty="0" smtClean="0">
                <a:solidFill>
                  <a:srgbClr val="C00000"/>
                </a:solidFill>
                <a:latin typeface="Bodoni MT" pitchFamily="18" charset="0"/>
              </a:rPr>
              <a:t>Organization of Presentation</a:t>
            </a:r>
            <a:endParaRPr lang="en-US" sz="3600" dirty="0">
              <a:solidFill>
                <a:srgbClr val="C00000"/>
              </a:solidFill>
              <a:latin typeface="Bodoni MT" pitchFamily="18" charset="0"/>
            </a:endParaRPr>
          </a:p>
        </p:txBody>
      </p:sp>
    </p:spTree>
  </p:cSld>
  <p:clrMapOvr>
    <a:masterClrMapping/>
  </p:clrMapOvr>
  <p:transition spd="med">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05000"/>
            <a:ext cx="8229600" cy="4102291"/>
          </a:xfrm>
        </p:spPr>
        <p:txBody>
          <a:bodyPr/>
          <a:lstStyle/>
          <a:p>
            <a:pPr algn="just">
              <a:buNone/>
            </a:pPr>
            <a:r>
              <a:rPr lang="en-PH" dirty="0" smtClean="0"/>
              <a:t>		</a:t>
            </a:r>
            <a:r>
              <a:rPr lang="en-PH" dirty="0" smtClean="0">
                <a:solidFill>
                  <a:srgbClr val="7030A0"/>
                </a:solidFill>
                <a:latin typeface="Candara" pitchFamily="34" charset="0"/>
              </a:rPr>
              <a:t>   Usage of </a:t>
            </a:r>
            <a:r>
              <a:rPr lang="en-PH" dirty="0">
                <a:solidFill>
                  <a:srgbClr val="7030A0"/>
                </a:solidFill>
                <a:latin typeface="Candara" pitchFamily="34" charset="0"/>
              </a:rPr>
              <a:t>MS PowerPoint for the presentation. MS Word for the full detail of the program and the content of the lessons. MS Excel for the evaluation of the result by the used of different charts, like Gantt chart and line graph for the scores achieved by the students. </a:t>
            </a:r>
            <a:endParaRPr lang="en-US" dirty="0">
              <a:solidFill>
                <a:srgbClr val="7030A0"/>
              </a:solidFill>
              <a:latin typeface="Candara" pitchFamily="34" charset="0"/>
            </a:endParaRPr>
          </a:p>
          <a:p>
            <a:pPr algn="just">
              <a:buNone/>
            </a:pPr>
            <a:r>
              <a:rPr lang="en-PH" dirty="0">
                <a:solidFill>
                  <a:srgbClr val="7030A0"/>
                </a:solidFill>
                <a:latin typeface="Candara" pitchFamily="34" charset="0"/>
              </a:rPr>
              <a:t> </a:t>
            </a:r>
            <a:endParaRPr lang="en-US" dirty="0">
              <a:solidFill>
                <a:srgbClr val="7030A0"/>
              </a:solidFill>
              <a:latin typeface="Candara" pitchFamily="34" charset="0"/>
            </a:endParaRPr>
          </a:p>
          <a:p>
            <a:pPr algn="just">
              <a:buNone/>
            </a:pPr>
            <a:endParaRPr lang="en-US" dirty="0"/>
          </a:p>
        </p:txBody>
      </p:sp>
      <p:sp>
        <p:nvSpPr>
          <p:cNvPr id="2" name="Title 1"/>
          <p:cNvSpPr>
            <a:spLocks noGrp="1"/>
          </p:cNvSpPr>
          <p:nvPr>
            <p:ph type="title"/>
          </p:nvPr>
        </p:nvSpPr>
        <p:spPr>
          <a:xfrm>
            <a:off x="381000" y="609600"/>
            <a:ext cx="8229600" cy="1143000"/>
          </a:xfrm>
        </p:spPr>
        <p:txBody>
          <a:bodyPr/>
          <a:lstStyle/>
          <a:p>
            <a:pPr algn="ctr"/>
            <a:r>
              <a:rPr lang="en-US" b="0" dirty="0" smtClean="0">
                <a:solidFill>
                  <a:srgbClr val="C00000"/>
                </a:solidFill>
                <a:latin typeface="Candara" pitchFamily="34" charset="0"/>
              </a:rPr>
              <a:t>Software Applications</a:t>
            </a:r>
            <a:endParaRPr lang="en-US" b="0" dirty="0">
              <a:solidFill>
                <a:srgbClr val="C00000"/>
              </a:solidFill>
              <a:latin typeface="Candara" pitchFamily="34" charset="0"/>
            </a:endParaRPr>
          </a:p>
        </p:txBody>
      </p:sp>
    </p:spTree>
  </p:cSld>
  <p:clrMapOvr>
    <a:masterClrMapping/>
  </p:clrMapOvr>
  <p:transition spd="med">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678363"/>
          </a:xfrm>
        </p:spPr>
        <p:txBody>
          <a:bodyPr/>
          <a:lstStyle/>
          <a:p>
            <a:pPr algn="just">
              <a:buNone/>
            </a:pPr>
            <a:r>
              <a:rPr lang="en-PH" dirty="0" smtClean="0"/>
              <a:t>		</a:t>
            </a:r>
            <a:r>
              <a:rPr lang="en-PH" dirty="0" smtClean="0">
                <a:solidFill>
                  <a:srgbClr val="7030A0"/>
                </a:solidFill>
                <a:latin typeface="Bodoni MT" pitchFamily="18" charset="0"/>
              </a:rPr>
              <a:t> It </a:t>
            </a:r>
            <a:r>
              <a:rPr lang="en-PH" dirty="0">
                <a:solidFill>
                  <a:srgbClr val="7030A0"/>
                </a:solidFill>
                <a:latin typeface="Bodoni MT" pitchFamily="18" charset="0"/>
              </a:rPr>
              <a:t>is just easy </a:t>
            </a:r>
            <a:r>
              <a:rPr lang="en-PH" dirty="0" smtClean="0">
                <a:solidFill>
                  <a:srgbClr val="7030A0"/>
                </a:solidFill>
                <a:latin typeface="Bodoni MT" pitchFamily="18" charset="0"/>
              </a:rPr>
              <a:t>to </a:t>
            </a:r>
            <a:r>
              <a:rPr lang="en-PH" dirty="0">
                <a:solidFill>
                  <a:srgbClr val="7030A0"/>
                </a:solidFill>
                <a:latin typeface="Bodoni MT" pitchFamily="18" charset="0"/>
              </a:rPr>
              <a:t>prepare a PowerPoint presentation </a:t>
            </a:r>
            <a:r>
              <a:rPr lang="en-PH" dirty="0" smtClean="0">
                <a:solidFill>
                  <a:srgbClr val="7030A0"/>
                </a:solidFill>
                <a:latin typeface="Bodoni MT" pitchFamily="18" charset="0"/>
              </a:rPr>
              <a:t>depending on the capability or knowledge with MS Power Point but </a:t>
            </a:r>
            <a:r>
              <a:rPr lang="en-PH" dirty="0">
                <a:solidFill>
                  <a:srgbClr val="7030A0"/>
                </a:solidFill>
                <a:latin typeface="Bodoni MT" pitchFamily="18" charset="0"/>
              </a:rPr>
              <a:t>the content of it requires a lot of time since lesson will presented will be extremely analyze, evaluated and reviewed. In making PowerPoint </a:t>
            </a:r>
            <a:r>
              <a:rPr lang="en-PH" dirty="0" smtClean="0">
                <a:solidFill>
                  <a:srgbClr val="7030A0"/>
                </a:solidFill>
                <a:latin typeface="Bodoni MT" pitchFamily="18" charset="0"/>
              </a:rPr>
              <a:t>presentation, just </a:t>
            </a:r>
            <a:r>
              <a:rPr lang="en-PH" dirty="0">
                <a:solidFill>
                  <a:srgbClr val="7030A0"/>
                </a:solidFill>
                <a:latin typeface="Bodoni MT" pitchFamily="18" charset="0"/>
              </a:rPr>
              <a:t>follow the proper steps in </a:t>
            </a:r>
            <a:r>
              <a:rPr lang="en-PH" dirty="0" smtClean="0">
                <a:solidFill>
                  <a:srgbClr val="7030A0"/>
                </a:solidFill>
                <a:latin typeface="Bodoni MT" pitchFamily="18" charset="0"/>
              </a:rPr>
              <a:t>the training </a:t>
            </a:r>
            <a:r>
              <a:rPr lang="en-PH" dirty="0">
                <a:solidFill>
                  <a:srgbClr val="7030A0"/>
                </a:solidFill>
                <a:latin typeface="Bodoni MT" pitchFamily="18" charset="0"/>
              </a:rPr>
              <a:t>to have </a:t>
            </a:r>
            <a:r>
              <a:rPr lang="en-PH" dirty="0" smtClean="0">
                <a:solidFill>
                  <a:srgbClr val="7030A0"/>
                </a:solidFill>
                <a:latin typeface="Bodoni MT" pitchFamily="18" charset="0"/>
              </a:rPr>
              <a:t>an </a:t>
            </a:r>
            <a:r>
              <a:rPr lang="en-PH" dirty="0">
                <a:solidFill>
                  <a:srgbClr val="7030A0"/>
                </a:solidFill>
                <a:latin typeface="Bodoni MT" pitchFamily="18" charset="0"/>
              </a:rPr>
              <a:t>effective power point. </a:t>
            </a:r>
            <a:endParaRPr lang="en-US" dirty="0">
              <a:solidFill>
                <a:srgbClr val="7030A0"/>
              </a:solidFill>
              <a:latin typeface="Bodoni MT" pitchFamily="18" charset="0"/>
            </a:endParaRPr>
          </a:p>
          <a:p>
            <a:pPr>
              <a:buNone/>
            </a:pPr>
            <a:endParaRPr lang="en-US" dirty="0"/>
          </a:p>
        </p:txBody>
      </p:sp>
      <p:sp>
        <p:nvSpPr>
          <p:cNvPr id="2" name="Title 1"/>
          <p:cNvSpPr>
            <a:spLocks noGrp="1"/>
          </p:cNvSpPr>
          <p:nvPr>
            <p:ph type="title"/>
          </p:nvPr>
        </p:nvSpPr>
        <p:spPr/>
        <p:txBody>
          <a:bodyPr>
            <a:normAutofit/>
          </a:bodyPr>
          <a:lstStyle/>
          <a:p>
            <a:r>
              <a:rPr lang="en-US" sz="4000" dirty="0" smtClean="0">
                <a:solidFill>
                  <a:srgbClr val="C00000"/>
                </a:solidFill>
                <a:latin typeface="Bodoni MT" pitchFamily="18" charset="0"/>
              </a:rPr>
              <a:t>Time for the Presentation…</a:t>
            </a:r>
            <a:endParaRPr lang="en-US" sz="4000" dirty="0">
              <a:solidFill>
                <a:srgbClr val="C00000"/>
              </a:solidFill>
              <a:latin typeface="Bodoni MT" pitchFamily="18" charset="0"/>
            </a:endParaRPr>
          </a:p>
        </p:txBody>
      </p:sp>
    </p:spTree>
  </p:cSld>
  <p:clrMapOvr>
    <a:masterClrMapping/>
  </p:clrMapOvr>
  <p:transition spd="med">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76400"/>
            <a:ext cx="8382000" cy="4724400"/>
          </a:xfrm>
        </p:spPr>
        <p:txBody>
          <a:bodyPr>
            <a:normAutofit lnSpcReduction="10000"/>
          </a:bodyPr>
          <a:lstStyle/>
          <a:p>
            <a:pPr algn="just">
              <a:buNone/>
            </a:pPr>
            <a:r>
              <a:rPr lang="en-PH" dirty="0" smtClean="0"/>
              <a:t>		  </a:t>
            </a:r>
            <a:r>
              <a:rPr lang="en-PH" dirty="0" smtClean="0">
                <a:solidFill>
                  <a:srgbClr val="7030A0"/>
                </a:solidFill>
                <a:latin typeface="Bodoni MT" pitchFamily="18" charset="0"/>
              </a:rPr>
              <a:t>Engage </a:t>
            </a:r>
            <a:r>
              <a:rPr lang="en-PH" dirty="0">
                <a:solidFill>
                  <a:srgbClr val="7030A0"/>
                </a:solidFill>
                <a:latin typeface="Bodoni MT" pitchFamily="18" charset="0"/>
              </a:rPr>
              <a:t>the audience and convince that applying technology literacy and 21</a:t>
            </a:r>
            <a:r>
              <a:rPr lang="en-PH" baseline="30000" dirty="0">
                <a:solidFill>
                  <a:srgbClr val="7030A0"/>
                </a:solidFill>
                <a:latin typeface="Bodoni MT" pitchFamily="18" charset="0"/>
              </a:rPr>
              <a:t>st</a:t>
            </a:r>
            <a:r>
              <a:rPr lang="en-PH" dirty="0">
                <a:solidFill>
                  <a:srgbClr val="7030A0"/>
                </a:solidFill>
                <a:latin typeface="Bodoni MT" pitchFamily="18" charset="0"/>
              </a:rPr>
              <a:t> century teaching and learning skills will enhance the learner’s mental abilities, interests on the lessons, productivity and for students can have experience of the new technology. It can also enhance professional practices in the classroom by presenting to them educational technology materials and lots of activities that they can use or utilize the materials/devices for them to experience it which makes them to be involved of 21</a:t>
            </a:r>
            <a:r>
              <a:rPr lang="en-PH" baseline="30000" dirty="0">
                <a:solidFill>
                  <a:srgbClr val="7030A0"/>
                </a:solidFill>
                <a:latin typeface="Bodoni MT" pitchFamily="18" charset="0"/>
              </a:rPr>
              <a:t>st</a:t>
            </a:r>
            <a:r>
              <a:rPr lang="en-PH" dirty="0">
                <a:solidFill>
                  <a:srgbClr val="7030A0"/>
                </a:solidFill>
                <a:latin typeface="Bodoni MT" pitchFamily="18" charset="0"/>
              </a:rPr>
              <a:t> teaching and learning skills.</a:t>
            </a:r>
            <a:endParaRPr lang="en-US" dirty="0" smtClean="0">
              <a:solidFill>
                <a:srgbClr val="7030A0"/>
              </a:solidFill>
              <a:latin typeface="Bodoni MT" pitchFamily="18" charset="0"/>
            </a:endParaRPr>
          </a:p>
          <a:p>
            <a:pPr algn="just">
              <a:buNone/>
            </a:pPr>
            <a:r>
              <a:rPr lang="en-PH" dirty="0">
                <a:solidFill>
                  <a:srgbClr val="7030A0"/>
                </a:solidFill>
                <a:latin typeface="Bodoni MT" pitchFamily="18" charset="0"/>
              </a:rPr>
              <a:t> </a:t>
            </a:r>
            <a:endParaRPr lang="en-US" dirty="0" smtClean="0">
              <a:solidFill>
                <a:srgbClr val="7030A0"/>
              </a:solidFill>
              <a:latin typeface="Bodoni MT" pitchFamily="18" charset="0"/>
            </a:endParaRPr>
          </a:p>
          <a:p>
            <a:pPr>
              <a:buNone/>
            </a:pPr>
            <a:endParaRPr lang="en-US" dirty="0"/>
          </a:p>
        </p:txBody>
      </p:sp>
      <p:sp>
        <p:nvSpPr>
          <p:cNvPr id="2" name="Title 1"/>
          <p:cNvSpPr>
            <a:spLocks noGrp="1"/>
          </p:cNvSpPr>
          <p:nvPr>
            <p:ph type="title"/>
          </p:nvPr>
        </p:nvSpPr>
        <p:spPr/>
        <p:txBody>
          <a:bodyPr>
            <a:normAutofit/>
          </a:bodyPr>
          <a:lstStyle/>
          <a:p>
            <a:r>
              <a:rPr lang="en-PH" sz="2900" b="0" dirty="0" smtClean="0">
                <a:solidFill>
                  <a:srgbClr val="C00000"/>
                </a:solidFill>
                <a:latin typeface="Bodoni MT" pitchFamily="18" charset="0"/>
              </a:rPr>
              <a:t>How to engage </a:t>
            </a:r>
            <a:r>
              <a:rPr lang="en-PH" sz="2900" b="0" dirty="0">
                <a:solidFill>
                  <a:srgbClr val="C00000"/>
                </a:solidFill>
                <a:latin typeface="Bodoni MT" pitchFamily="18" charset="0"/>
              </a:rPr>
              <a:t>your audience and convince </a:t>
            </a:r>
            <a:r>
              <a:rPr lang="en-PH" sz="2900" b="0" dirty="0" smtClean="0">
                <a:solidFill>
                  <a:srgbClr val="C00000"/>
                </a:solidFill>
                <a:latin typeface="Bodoni MT" pitchFamily="18" charset="0"/>
              </a:rPr>
              <a:t>them?</a:t>
            </a:r>
            <a:endParaRPr lang="en-US" sz="2900" b="0" dirty="0">
              <a:solidFill>
                <a:srgbClr val="C00000"/>
              </a:solidFill>
              <a:latin typeface="Bodoni MT" pitchFamily="18" charset="0"/>
            </a:endParaRPr>
          </a:p>
        </p:txBody>
      </p:sp>
    </p:spTree>
  </p:cSld>
  <p:clrMapOvr>
    <a:masterClrMapping/>
  </p:clrMapOvr>
  <p:transition spd="med">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0"/>
            <a:ext cx="7772400" cy="4343400"/>
          </a:xfrm>
        </p:spPr>
        <p:txBody>
          <a:bodyPr>
            <a:normAutofit/>
          </a:bodyPr>
          <a:lstStyle/>
          <a:p>
            <a:pPr algn="ctr"/>
            <a:r>
              <a:rPr lang="en-US" dirty="0"/>
              <a:t/>
            </a:r>
            <a:br>
              <a:rPr lang="en-US" dirty="0"/>
            </a:br>
            <a:r>
              <a:rPr lang="en-PH" sz="3100" dirty="0">
                <a:solidFill>
                  <a:srgbClr val="7030A0"/>
                </a:solidFill>
                <a:latin typeface="Candara" pitchFamily="34" charset="0"/>
              </a:rPr>
              <a:t>To Conduct a Research on the</a:t>
            </a:r>
            <a:r>
              <a:rPr lang="en-US" sz="3100" dirty="0">
                <a:solidFill>
                  <a:srgbClr val="7030A0"/>
                </a:solidFill>
                <a:latin typeface="Candara" pitchFamily="34" charset="0"/>
              </a:rPr>
              <a:t> Impact of Educational Technology in  MAKBAYAN Classes through the measure of the mental abilities of Elementary Graders in Selected Elementary Schools in </a:t>
            </a:r>
            <a:r>
              <a:rPr lang="en-US" sz="3100" dirty="0" err="1">
                <a:solidFill>
                  <a:srgbClr val="7030A0"/>
                </a:solidFill>
                <a:latin typeface="Candara" pitchFamily="34" charset="0"/>
              </a:rPr>
              <a:t>Iligan</a:t>
            </a:r>
            <a:r>
              <a:rPr lang="en-US" sz="3100" dirty="0">
                <a:solidFill>
                  <a:srgbClr val="7030A0"/>
                </a:solidFill>
                <a:latin typeface="Candara" pitchFamily="34" charset="0"/>
              </a:rPr>
              <a:t> City.</a:t>
            </a:r>
            <a:r>
              <a:rPr lang="en-US" dirty="0"/>
              <a:t/>
            </a:r>
            <a:br>
              <a:rPr lang="en-US" dirty="0"/>
            </a:br>
            <a:endParaRPr lang="en-US" dirty="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57400"/>
            <a:ext cx="8229600" cy="3949891"/>
          </a:xfrm>
        </p:spPr>
        <p:txBody>
          <a:bodyPr/>
          <a:lstStyle/>
          <a:p>
            <a:pPr algn="just">
              <a:buNone/>
            </a:pPr>
            <a:r>
              <a:rPr lang="en-PH" dirty="0" smtClean="0"/>
              <a:t>		</a:t>
            </a:r>
            <a:r>
              <a:rPr lang="en-PH" sz="3000" dirty="0" smtClean="0">
                <a:solidFill>
                  <a:srgbClr val="7030A0"/>
                </a:solidFill>
                <a:latin typeface="Candara" pitchFamily="34" charset="0"/>
              </a:rPr>
              <a:t>To </a:t>
            </a:r>
            <a:r>
              <a:rPr lang="en-PH" sz="3000" dirty="0">
                <a:solidFill>
                  <a:srgbClr val="7030A0"/>
                </a:solidFill>
                <a:latin typeface="Candara" pitchFamily="34" charset="0"/>
              </a:rPr>
              <a:t>perform a research study in</a:t>
            </a:r>
            <a:r>
              <a:rPr lang="en-US" sz="3000" dirty="0">
                <a:solidFill>
                  <a:srgbClr val="7030A0"/>
                </a:solidFill>
                <a:latin typeface="Candara" pitchFamily="34" charset="0"/>
              </a:rPr>
              <a:t> determining the effect of the use of educational technology in physical education through the measure of mental abilities of students in the elementary years.</a:t>
            </a:r>
          </a:p>
        </p:txBody>
      </p:sp>
      <p:sp>
        <p:nvSpPr>
          <p:cNvPr id="2" name="Title 1"/>
          <p:cNvSpPr>
            <a:spLocks noGrp="1"/>
          </p:cNvSpPr>
          <p:nvPr>
            <p:ph type="title"/>
          </p:nvPr>
        </p:nvSpPr>
        <p:spPr>
          <a:xfrm>
            <a:off x="457200" y="685800"/>
            <a:ext cx="8229600" cy="960438"/>
          </a:xfrm>
        </p:spPr>
        <p:txBody>
          <a:bodyPr/>
          <a:lstStyle/>
          <a:p>
            <a:pPr algn="ctr"/>
            <a:r>
              <a:rPr lang="en-PH" dirty="0" smtClean="0">
                <a:solidFill>
                  <a:srgbClr val="C00000"/>
                </a:solidFill>
              </a:rPr>
              <a:t>Key Goal</a:t>
            </a:r>
            <a:endParaRPr lang="en-US" dirty="0">
              <a:solidFill>
                <a:srgbClr val="C00000"/>
              </a:solidFill>
            </a:endParaRPr>
          </a:p>
        </p:txBody>
      </p:sp>
    </p:spTree>
  </p:cSld>
  <p:clrMapOvr>
    <a:masterClrMapping/>
  </p:clrMapOvr>
  <p:transition spd="med">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3873691"/>
          </a:xfrm>
        </p:spPr>
        <p:txBody>
          <a:bodyPr/>
          <a:lstStyle/>
          <a:p>
            <a:pPr lvl="0" algn="ctr"/>
            <a:r>
              <a:rPr lang="en-US" dirty="0">
                <a:solidFill>
                  <a:srgbClr val="7030A0"/>
                </a:solidFill>
                <a:latin typeface="Bodoni MT" pitchFamily="18" charset="0"/>
              </a:rPr>
              <a:t>Gaining attention</a:t>
            </a:r>
          </a:p>
          <a:p>
            <a:pPr lvl="0" algn="ctr"/>
            <a:r>
              <a:rPr lang="en-US" dirty="0">
                <a:solidFill>
                  <a:srgbClr val="7030A0"/>
                </a:solidFill>
                <a:latin typeface="Bodoni MT" pitchFamily="18" charset="0"/>
              </a:rPr>
              <a:t>Informing learner of objectives</a:t>
            </a:r>
          </a:p>
          <a:p>
            <a:pPr lvl="0" algn="ctr"/>
            <a:r>
              <a:rPr lang="en-US" dirty="0">
                <a:solidFill>
                  <a:srgbClr val="7030A0"/>
                </a:solidFill>
                <a:latin typeface="Bodoni MT" pitchFamily="18" charset="0"/>
              </a:rPr>
              <a:t>Stimulating recall of prior learning</a:t>
            </a:r>
          </a:p>
          <a:p>
            <a:pPr lvl="0" algn="ctr"/>
            <a:r>
              <a:rPr lang="en-US" dirty="0">
                <a:solidFill>
                  <a:srgbClr val="7030A0"/>
                </a:solidFill>
                <a:latin typeface="Bodoni MT" pitchFamily="18" charset="0"/>
              </a:rPr>
              <a:t>Presenting the stimulus material or by using educational technology in presenting </a:t>
            </a:r>
            <a:endParaRPr lang="en-US" dirty="0" smtClean="0">
              <a:solidFill>
                <a:srgbClr val="7030A0"/>
              </a:solidFill>
              <a:latin typeface="Bodoni MT" pitchFamily="18" charset="0"/>
            </a:endParaRPr>
          </a:p>
          <a:p>
            <a:pPr lvl="0" algn="ctr">
              <a:buNone/>
            </a:pPr>
            <a:r>
              <a:rPr lang="en-US" dirty="0" smtClean="0">
                <a:solidFill>
                  <a:srgbClr val="7030A0"/>
                </a:solidFill>
                <a:latin typeface="Bodoni MT" pitchFamily="18" charset="0"/>
              </a:rPr>
              <a:t>the </a:t>
            </a:r>
            <a:r>
              <a:rPr lang="en-US" dirty="0">
                <a:solidFill>
                  <a:srgbClr val="7030A0"/>
                </a:solidFill>
                <a:latin typeface="Bodoni MT" pitchFamily="18" charset="0"/>
              </a:rPr>
              <a:t>a lesson</a:t>
            </a:r>
          </a:p>
        </p:txBody>
      </p:sp>
      <p:sp>
        <p:nvSpPr>
          <p:cNvPr id="2" name="Title 1"/>
          <p:cNvSpPr>
            <a:spLocks noGrp="1"/>
          </p:cNvSpPr>
          <p:nvPr>
            <p:ph type="title"/>
          </p:nvPr>
        </p:nvSpPr>
        <p:spPr>
          <a:xfrm>
            <a:off x="457200" y="533400"/>
            <a:ext cx="8229600" cy="1143000"/>
          </a:xfrm>
        </p:spPr>
        <p:txBody>
          <a:bodyPr>
            <a:normAutofit/>
          </a:bodyPr>
          <a:lstStyle/>
          <a:p>
            <a:r>
              <a:rPr lang="en-PH" sz="2800" dirty="0" smtClean="0">
                <a:solidFill>
                  <a:srgbClr val="C00000"/>
                </a:solidFill>
              </a:rPr>
              <a:t>Instructional </a:t>
            </a:r>
            <a:r>
              <a:rPr lang="en-PH" sz="2800" dirty="0">
                <a:solidFill>
                  <a:srgbClr val="C00000"/>
                </a:solidFill>
              </a:rPr>
              <a:t>strategies and tasks </a:t>
            </a:r>
            <a:r>
              <a:rPr lang="en-PH" sz="2800" dirty="0" smtClean="0">
                <a:solidFill>
                  <a:srgbClr val="C00000"/>
                </a:solidFill>
              </a:rPr>
              <a:t>used to </a:t>
            </a:r>
            <a:r>
              <a:rPr lang="en-PH" sz="2800" dirty="0">
                <a:solidFill>
                  <a:srgbClr val="C00000"/>
                </a:solidFill>
              </a:rPr>
              <a:t>achieve </a:t>
            </a:r>
            <a:r>
              <a:rPr lang="en-PH" sz="2800" dirty="0" smtClean="0">
                <a:solidFill>
                  <a:srgbClr val="C00000"/>
                </a:solidFill>
              </a:rPr>
              <a:t>goals:</a:t>
            </a:r>
            <a:endParaRPr lang="en-US" sz="2800" dirty="0">
              <a:solidFill>
                <a:srgbClr val="C00000"/>
              </a:solidFill>
            </a:endParaRPr>
          </a:p>
        </p:txBody>
      </p:sp>
    </p:spTree>
  </p:cSld>
  <p:clrMapOvr>
    <a:masterClrMapping/>
  </p:clrMapOvr>
  <p:transition spd="med">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lvl="0">
              <a:buNone/>
            </a:pPr>
            <a:endParaRPr lang="en-US" dirty="0"/>
          </a:p>
          <a:p>
            <a:pPr lvl="0" algn="ctr"/>
            <a:r>
              <a:rPr lang="en-US" sz="3600" dirty="0" smtClean="0">
                <a:solidFill>
                  <a:srgbClr val="7030A0"/>
                </a:solidFill>
                <a:latin typeface="Bodoni MT" pitchFamily="18" charset="0"/>
              </a:rPr>
              <a:t>Providing </a:t>
            </a:r>
            <a:r>
              <a:rPr lang="en-US" sz="3600" dirty="0">
                <a:solidFill>
                  <a:srgbClr val="7030A0"/>
                </a:solidFill>
                <a:latin typeface="Bodoni MT" pitchFamily="18" charset="0"/>
              </a:rPr>
              <a:t>learning guidance</a:t>
            </a:r>
          </a:p>
          <a:p>
            <a:pPr lvl="0" algn="ctr"/>
            <a:r>
              <a:rPr lang="en-US" sz="3600" dirty="0">
                <a:solidFill>
                  <a:srgbClr val="7030A0"/>
                </a:solidFill>
                <a:latin typeface="Bodoni MT" pitchFamily="18" charset="0"/>
              </a:rPr>
              <a:t>Eliciting the performance</a:t>
            </a:r>
          </a:p>
          <a:p>
            <a:pPr lvl="0" algn="ctr"/>
            <a:r>
              <a:rPr lang="en-US" sz="3600" dirty="0">
                <a:solidFill>
                  <a:srgbClr val="7030A0"/>
                </a:solidFill>
                <a:latin typeface="Bodoni MT" pitchFamily="18" charset="0"/>
              </a:rPr>
              <a:t>Providing feedback about performance correctness</a:t>
            </a:r>
          </a:p>
          <a:p>
            <a:pPr lvl="0" algn="ctr"/>
            <a:r>
              <a:rPr lang="en-US" sz="3600" dirty="0">
                <a:solidFill>
                  <a:srgbClr val="7030A0"/>
                </a:solidFill>
                <a:latin typeface="Bodoni MT" pitchFamily="18" charset="0"/>
              </a:rPr>
              <a:t>Assessing the performance</a:t>
            </a:r>
          </a:p>
          <a:p>
            <a:pPr lvl="0" algn="ctr"/>
            <a:r>
              <a:rPr lang="en-US" sz="3600" dirty="0">
                <a:solidFill>
                  <a:srgbClr val="7030A0"/>
                </a:solidFill>
                <a:latin typeface="Bodoni MT" pitchFamily="18" charset="0"/>
              </a:rPr>
              <a:t>Enhancing retention and transfer</a:t>
            </a:r>
          </a:p>
          <a:p>
            <a:pPr>
              <a:buNone/>
            </a:pPr>
            <a:endParaRPr lang="en-US" dirty="0"/>
          </a:p>
        </p:txBody>
      </p:sp>
    </p:spTree>
  </p:cSld>
  <p:clrMapOvr>
    <a:masterClrMapping/>
  </p:clrMapOvr>
  <p:transition spd="med">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602163"/>
          </a:xfrm>
        </p:spPr>
        <p:txBody>
          <a:bodyPr>
            <a:normAutofit/>
          </a:bodyPr>
          <a:lstStyle/>
          <a:p>
            <a:pPr>
              <a:buNone/>
            </a:pPr>
            <a:r>
              <a:rPr lang="en-US" sz="2800" dirty="0" smtClean="0">
                <a:solidFill>
                  <a:srgbClr val="7030A0"/>
                </a:solidFill>
                <a:latin typeface="Bodoni MT" pitchFamily="18" charset="0"/>
              </a:rPr>
              <a:t>CHALLENGES:</a:t>
            </a:r>
          </a:p>
          <a:p>
            <a:pPr>
              <a:buNone/>
            </a:pPr>
            <a:r>
              <a:rPr lang="en-US" sz="2800" dirty="0">
                <a:solidFill>
                  <a:srgbClr val="7030A0"/>
                </a:solidFill>
                <a:latin typeface="Bodoni MT" pitchFamily="18" charset="0"/>
              </a:rPr>
              <a:t> </a:t>
            </a:r>
            <a:r>
              <a:rPr lang="en-US" sz="2800" dirty="0" smtClean="0">
                <a:solidFill>
                  <a:srgbClr val="7030A0"/>
                </a:solidFill>
                <a:latin typeface="Bodoni MT" pitchFamily="18" charset="0"/>
              </a:rPr>
              <a:t>   - </a:t>
            </a:r>
            <a:r>
              <a:rPr lang="en-US" sz="2800" dirty="0">
                <a:solidFill>
                  <a:srgbClr val="7030A0"/>
                </a:solidFill>
                <a:latin typeface="Bodoni MT" pitchFamily="18" charset="0"/>
              </a:rPr>
              <a:t>Classroom Behavior/Discipline</a:t>
            </a:r>
            <a:br>
              <a:rPr lang="en-US" sz="2800" dirty="0">
                <a:solidFill>
                  <a:srgbClr val="7030A0"/>
                </a:solidFill>
                <a:latin typeface="Bodoni MT" pitchFamily="18" charset="0"/>
              </a:rPr>
            </a:br>
            <a:r>
              <a:rPr lang="en-US" sz="2800" dirty="0">
                <a:solidFill>
                  <a:srgbClr val="7030A0"/>
                </a:solidFill>
                <a:latin typeface="Bodoni MT" pitchFamily="18" charset="0"/>
              </a:rPr>
              <a:t>- Unmotivated or uninterested students</a:t>
            </a:r>
            <a:br>
              <a:rPr lang="en-US" sz="2800" dirty="0">
                <a:solidFill>
                  <a:srgbClr val="7030A0"/>
                </a:solidFill>
                <a:latin typeface="Bodoni MT" pitchFamily="18" charset="0"/>
              </a:rPr>
            </a:br>
            <a:r>
              <a:rPr lang="en-US" sz="2800" dirty="0">
                <a:solidFill>
                  <a:srgbClr val="7030A0"/>
                </a:solidFill>
                <a:latin typeface="Bodoni MT" pitchFamily="18" charset="0"/>
              </a:rPr>
              <a:t>- Unsupportive parents or Parents that tend to </a:t>
            </a:r>
            <a:r>
              <a:rPr lang="en-US" sz="2800" dirty="0" smtClean="0">
                <a:solidFill>
                  <a:srgbClr val="7030A0"/>
                </a:solidFill>
                <a:latin typeface="Bodoni MT" pitchFamily="18" charset="0"/>
              </a:rPr>
              <a:t>   disagree </a:t>
            </a:r>
            <a:r>
              <a:rPr lang="en-US" sz="2800" dirty="0">
                <a:solidFill>
                  <a:srgbClr val="7030A0"/>
                </a:solidFill>
                <a:latin typeface="Bodoni MT" pitchFamily="18" charset="0"/>
              </a:rPr>
              <a:t>the teaching style </a:t>
            </a:r>
            <a:br>
              <a:rPr lang="en-US" sz="2800" dirty="0">
                <a:solidFill>
                  <a:srgbClr val="7030A0"/>
                </a:solidFill>
                <a:latin typeface="Bodoni MT" pitchFamily="18" charset="0"/>
              </a:rPr>
            </a:br>
            <a:r>
              <a:rPr lang="en-US" sz="2800" dirty="0">
                <a:solidFill>
                  <a:srgbClr val="7030A0"/>
                </a:solidFill>
                <a:latin typeface="Bodoni MT" pitchFamily="18" charset="0"/>
              </a:rPr>
              <a:t>- Expertise on the operational system of the educational technology</a:t>
            </a:r>
            <a:endParaRPr lang="en-US" sz="2800" dirty="0" smtClean="0">
              <a:solidFill>
                <a:srgbClr val="7030A0"/>
              </a:solidFill>
              <a:latin typeface="Bodoni MT" pitchFamily="18" charset="0"/>
            </a:endParaRPr>
          </a:p>
          <a:p>
            <a:pPr>
              <a:buNone/>
            </a:pPr>
            <a:r>
              <a:rPr lang="en-US" sz="2800" dirty="0" smtClean="0">
                <a:solidFill>
                  <a:srgbClr val="7030A0"/>
                </a:solidFill>
                <a:latin typeface="Bodoni MT" pitchFamily="18" charset="0"/>
              </a:rPr>
              <a:t>    -</a:t>
            </a:r>
            <a:r>
              <a:rPr lang="en-US" sz="2800" dirty="0">
                <a:solidFill>
                  <a:srgbClr val="7030A0"/>
                </a:solidFill>
                <a:latin typeface="Bodoni MT" pitchFamily="18" charset="0"/>
              </a:rPr>
              <a:t>Maintenance of the educational technology devices/tools</a:t>
            </a:r>
            <a:br>
              <a:rPr lang="en-US" sz="2800" dirty="0">
                <a:solidFill>
                  <a:srgbClr val="7030A0"/>
                </a:solidFill>
                <a:latin typeface="Bodoni MT" pitchFamily="18" charset="0"/>
              </a:rPr>
            </a:br>
            <a:endParaRPr lang="en-US" sz="2800" dirty="0">
              <a:solidFill>
                <a:srgbClr val="7030A0"/>
              </a:solidFill>
              <a:latin typeface="Bodoni MT" pitchFamily="18" charset="0"/>
            </a:endParaRPr>
          </a:p>
        </p:txBody>
      </p:sp>
      <p:sp>
        <p:nvSpPr>
          <p:cNvPr id="2" name="Title 1"/>
          <p:cNvSpPr>
            <a:spLocks noGrp="1"/>
          </p:cNvSpPr>
          <p:nvPr>
            <p:ph type="title"/>
          </p:nvPr>
        </p:nvSpPr>
        <p:spPr/>
        <p:txBody>
          <a:bodyPr/>
          <a:lstStyle/>
          <a:p>
            <a:pPr algn="ctr"/>
            <a:r>
              <a:rPr lang="en-US" dirty="0" smtClean="0">
                <a:solidFill>
                  <a:srgbClr val="C00000"/>
                </a:solidFill>
              </a:rPr>
              <a:t>Challenges and Solutio</a:t>
            </a:r>
            <a:r>
              <a:rPr lang="en-US" dirty="0" smtClean="0"/>
              <a:t>ns</a:t>
            </a:r>
            <a:endParaRPr lang="en-US" dirty="0"/>
          </a:p>
        </p:txBody>
      </p:sp>
    </p:spTree>
  </p:cSld>
  <p:clrMapOvr>
    <a:masterClrMapping/>
  </p:clrMapOvr>
  <p:transition spd="med">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lstStyle/>
          <a:p>
            <a:pPr>
              <a:buNone/>
            </a:pPr>
            <a:r>
              <a:rPr lang="en-US" b="1" dirty="0" smtClean="0">
                <a:solidFill>
                  <a:srgbClr val="C00000"/>
                </a:solidFill>
              </a:rPr>
              <a:t>SOLUTIONS:</a:t>
            </a:r>
            <a:endParaRPr lang="en-US" sz="1000" b="1" dirty="0" smtClean="0">
              <a:solidFill>
                <a:srgbClr val="C00000"/>
              </a:solidFill>
            </a:endParaRPr>
          </a:p>
          <a:p>
            <a:pPr>
              <a:buNone/>
            </a:pPr>
            <a:r>
              <a:rPr lang="en-US" b="1" dirty="0">
                <a:solidFill>
                  <a:srgbClr val="7030A0"/>
                </a:solidFill>
              </a:rPr>
              <a:t/>
            </a:r>
            <a:br>
              <a:rPr lang="en-US" b="1" dirty="0">
                <a:solidFill>
                  <a:srgbClr val="7030A0"/>
                </a:solidFill>
              </a:rPr>
            </a:br>
            <a:r>
              <a:rPr lang="en-US" dirty="0">
                <a:solidFill>
                  <a:srgbClr val="7030A0"/>
                </a:solidFill>
              </a:rPr>
              <a:t>- Proper Classroom management</a:t>
            </a:r>
            <a:endParaRPr lang="en-US" dirty="0" smtClean="0">
              <a:solidFill>
                <a:srgbClr val="7030A0"/>
              </a:solidFill>
            </a:endParaRPr>
          </a:p>
          <a:p>
            <a:pPr>
              <a:buNone/>
            </a:pPr>
            <a:r>
              <a:rPr lang="en-US" dirty="0" smtClean="0">
                <a:solidFill>
                  <a:srgbClr val="7030A0"/>
                </a:solidFill>
              </a:rPr>
              <a:t>    - </a:t>
            </a:r>
            <a:r>
              <a:rPr lang="en-US" dirty="0">
                <a:solidFill>
                  <a:srgbClr val="7030A0"/>
                </a:solidFill>
              </a:rPr>
              <a:t>Using varied teaching style for the diverse </a:t>
            </a:r>
            <a:r>
              <a:rPr lang="en-US" dirty="0" smtClean="0">
                <a:solidFill>
                  <a:srgbClr val="7030A0"/>
                </a:solidFill>
              </a:rPr>
              <a:t> learners</a:t>
            </a:r>
            <a:r>
              <a:rPr lang="en-US" dirty="0">
                <a:solidFill>
                  <a:srgbClr val="7030A0"/>
                </a:solidFill>
              </a:rPr>
              <a:t/>
            </a:r>
            <a:br>
              <a:rPr lang="en-US" dirty="0">
                <a:solidFill>
                  <a:srgbClr val="7030A0"/>
                </a:solidFill>
              </a:rPr>
            </a:br>
            <a:r>
              <a:rPr lang="en-US" dirty="0">
                <a:solidFill>
                  <a:srgbClr val="7030A0"/>
                </a:solidFill>
              </a:rPr>
              <a:t>- Proper orientation on the parents </a:t>
            </a:r>
            <a:br>
              <a:rPr lang="en-US" dirty="0">
                <a:solidFill>
                  <a:srgbClr val="7030A0"/>
                </a:solidFill>
              </a:rPr>
            </a:br>
            <a:r>
              <a:rPr lang="en-US" dirty="0">
                <a:solidFill>
                  <a:srgbClr val="7030A0"/>
                </a:solidFill>
              </a:rPr>
              <a:t>- Training on the operational system of the </a:t>
            </a:r>
            <a:r>
              <a:rPr lang="en-US" dirty="0" smtClean="0">
                <a:solidFill>
                  <a:srgbClr val="7030A0"/>
                </a:solidFill>
              </a:rPr>
              <a:t> educational </a:t>
            </a:r>
            <a:r>
              <a:rPr lang="en-US" dirty="0">
                <a:solidFill>
                  <a:srgbClr val="7030A0"/>
                </a:solidFill>
              </a:rPr>
              <a:t>technology being used</a:t>
            </a:r>
            <a:br>
              <a:rPr lang="en-US" dirty="0">
                <a:solidFill>
                  <a:srgbClr val="7030A0"/>
                </a:solidFill>
              </a:rPr>
            </a:br>
            <a:r>
              <a:rPr lang="en-US" dirty="0">
                <a:solidFill>
                  <a:srgbClr val="7030A0"/>
                </a:solidFill>
              </a:rPr>
              <a:t>- Proper orientation to the students on handling the educational technology devices/tools.</a:t>
            </a:r>
            <a:endParaRPr lang="en-US" dirty="0" smtClean="0">
              <a:solidFill>
                <a:srgbClr val="7030A0"/>
              </a:solidFill>
            </a:endParaRPr>
          </a:p>
          <a:p>
            <a:pPr>
              <a:buNone/>
            </a:pPr>
            <a:endParaRPr lang="en-US" dirty="0"/>
          </a:p>
        </p:txBody>
      </p:sp>
    </p:spTree>
  </p:cSld>
  <p:clrMapOvr>
    <a:masterClrMapping/>
  </p:clrMapOvr>
  <p:transition spd="med">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534400" cy="5029200"/>
          </a:xfrm>
        </p:spPr>
        <p:txBody>
          <a:bodyPr>
            <a:normAutofit fontScale="92500" lnSpcReduction="10000"/>
          </a:bodyPr>
          <a:lstStyle/>
          <a:p>
            <a:r>
              <a:rPr lang="en-PH" dirty="0">
                <a:solidFill>
                  <a:srgbClr val="C00000"/>
                </a:solidFill>
                <a:latin typeface="Bodoni MT" pitchFamily="18" charset="0"/>
              </a:rPr>
              <a:t>April-May</a:t>
            </a:r>
            <a:r>
              <a:rPr lang="en-PH" dirty="0">
                <a:latin typeface="Bodoni MT" pitchFamily="18" charset="0"/>
              </a:rPr>
              <a:t> = Seminar regarding the new teaching style in MAKBAYAN and fundamental training on the utilization/ application of the educational technology being used</a:t>
            </a:r>
            <a:r>
              <a:rPr lang="en-PH" dirty="0" smtClean="0">
                <a:latin typeface="Bodoni MT" pitchFamily="18" charset="0"/>
              </a:rPr>
              <a:t>.</a:t>
            </a:r>
            <a:endParaRPr lang="en-US" dirty="0">
              <a:latin typeface="Bodoni MT" pitchFamily="18" charset="0"/>
            </a:endParaRPr>
          </a:p>
          <a:p>
            <a:pPr>
              <a:buNone/>
            </a:pPr>
            <a:r>
              <a:rPr lang="en-PH" dirty="0">
                <a:latin typeface="Bodoni MT" pitchFamily="18" charset="0"/>
              </a:rPr>
              <a:t> </a:t>
            </a:r>
            <a:endParaRPr lang="en-US" dirty="0" smtClean="0">
              <a:latin typeface="Bodoni MT" pitchFamily="18" charset="0"/>
            </a:endParaRPr>
          </a:p>
          <a:p>
            <a:r>
              <a:rPr lang="en-PH" dirty="0">
                <a:solidFill>
                  <a:srgbClr val="C00000"/>
                </a:solidFill>
                <a:latin typeface="Bodoni MT" pitchFamily="18" charset="0"/>
              </a:rPr>
              <a:t>June- August  </a:t>
            </a:r>
            <a:r>
              <a:rPr lang="en-PH" dirty="0">
                <a:latin typeface="Bodoni MT" pitchFamily="18" charset="0"/>
              </a:rPr>
              <a:t>= Application on the new teaching style by the used of educational technology</a:t>
            </a:r>
            <a:endParaRPr lang="en-US" dirty="0" smtClean="0">
              <a:latin typeface="Bodoni MT" pitchFamily="18" charset="0"/>
            </a:endParaRPr>
          </a:p>
          <a:p>
            <a:endParaRPr lang="en-PH" dirty="0" smtClean="0">
              <a:latin typeface="Bodoni MT" pitchFamily="18" charset="0"/>
            </a:endParaRPr>
          </a:p>
          <a:p>
            <a:r>
              <a:rPr lang="en-PH" dirty="0" smtClean="0">
                <a:solidFill>
                  <a:srgbClr val="C00000"/>
                </a:solidFill>
                <a:latin typeface="Bodoni MT" pitchFamily="18" charset="0"/>
              </a:rPr>
              <a:t>September </a:t>
            </a:r>
            <a:r>
              <a:rPr lang="en-PH" dirty="0">
                <a:solidFill>
                  <a:srgbClr val="C00000"/>
                </a:solidFill>
                <a:latin typeface="Bodoni MT" pitchFamily="18" charset="0"/>
              </a:rPr>
              <a:t>- November </a:t>
            </a:r>
            <a:r>
              <a:rPr lang="en-PH" dirty="0">
                <a:latin typeface="Bodoni MT" pitchFamily="18" charset="0"/>
              </a:rPr>
              <a:t>= Evaluation</a:t>
            </a:r>
            <a:endParaRPr lang="en-US" dirty="0" smtClean="0">
              <a:latin typeface="Bodoni MT" pitchFamily="18" charset="0"/>
            </a:endParaRPr>
          </a:p>
          <a:p>
            <a:pPr>
              <a:buNone/>
            </a:pPr>
            <a:r>
              <a:rPr lang="en-PH" dirty="0">
                <a:latin typeface="Bodoni MT" pitchFamily="18" charset="0"/>
              </a:rPr>
              <a:t> </a:t>
            </a:r>
            <a:endParaRPr lang="en-US" dirty="0" smtClean="0">
              <a:latin typeface="Bodoni MT" pitchFamily="18" charset="0"/>
            </a:endParaRPr>
          </a:p>
          <a:p>
            <a:r>
              <a:rPr lang="en-PH" dirty="0">
                <a:solidFill>
                  <a:srgbClr val="C00000"/>
                </a:solidFill>
                <a:latin typeface="Bodoni MT" pitchFamily="18" charset="0"/>
              </a:rPr>
              <a:t>December-March</a:t>
            </a:r>
            <a:r>
              <a:rPr lang="en-PH" dirty="0">
                <a:latin typeface="Bodoni MT" pitchFamily="18" charset="0"/>
              </a:rPr>
              <a:t> = </a:t>
            </a:r>
            <a:r>
              <a:rPr lang="en-US" dirty="0">
                <a:latin typeface="Bodoni MT" pitchFamily="18" charset="0"/>
              </a:rPr>
              <a:t>Eliciting the performance and then providing feedback about performance correctness. Enhancing or improving the teaching style to reach the goal.</a:t>
            </a:r>
          </a:p>
          <a:p>
            <a:pPr>
              <a:buNone/>
            </a:pPr>
            <a:endParaRPr lang="en-US" dirty="0"/>
          </a:p>
        </p:txBody>
      </p:sp>
      <p:sp>
        <p:nvSpPr>
          <p:cNvPr id="2" name="Title 1"/>
          <p:cNvSpPr>
            <a:spLocks noGrp="1"/>
          </p:cNvSpPr>
          <p:nvPr>
            <p:ph type="title"/>
          </p:nvPr>
        </p:nvSpPr>
        <p:spPr/>
        <p:txBody>
          <a:bodyPr/>
          <a:lstStyle/>
          <a:p>
            <a:pPr algn="ctr"/>
            <a:r>
              <a:rPr lang="en-US" dirty="0" smtClean="0">
                <a:solidFill>
                  <a:srgbClr val="00B050"/>
                </a:solidFill>
                <a:latin typeface="Bradley Hand ITC" pitchFamily="66" charset="0"/>
              </a:rPr>
              <a:t>Timeline</a:t>
            </a:r>
            <a:endParaRPr lang="en-US" dirty="0">
              <a:solidFill>
                <a:srgbClr val="00B050"/>
              </a:solidFill>
              <a:latin typeface="Bradley Hand ITC" pitchFamily="66" charset="0"/>
            </a:endParaRPr>
          </a:p>
        </p:txBody>
      </p:sp>
    </p:spTree>
  </p:cSld>
  <p:clrMapOvr>
    <a:masterClrMapping/>
  </p:clrMapOvr>
  <p:transition spd="med">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178491"/>
          </a:xfrm>
        </p:spPr>
        <p:txBody>
          <a:bodyPr/>
          <a:lstStyle/>
          <a:p>
            <a:pPr lvl="0" algn="ctr"/>
            <a:r>
              <a:rPr lang="en-US" b="1" dirty="0">
                <a:solidFill>
                  <a:srgbClr val="7030A0"/>
                </a:solidFill>
                <a:latin typeface="Bradley Hand ITC" pitchFamily="66" charset="0"/>
              </a:rPr>
              <a:t>Film showing</a:t>
            </a:r>
          </a:p>
          <a:p>
            <a:pPr lvl="0" algn="ctr"/>
            <a:r>
              <a:rPr lang="en-US" b="1" dirty="0">
                <a:solidFill>
                  <a:srgbClr val="7030A0"/>
                </a:solidFill>
                <a:latin typeface="Bradley Hand ITC" pitchFamily="66" charset="0"/>
              </a:rPr>
              <a:t>Projection of images/pictures </a:t>
            </a:r>
          </a:p>
          <a:p>
            <a:pPr lvl="0" algn="ctr"/>
            <a:r>
              <a:rPr lang="en-US" b="1" dirty="0">
                <a:solidFill>
                  <a:srgbClr val="7030A0"/>
                </a:solidFill>
                <a:latin typeface="Bradley Hand ITC" pitchFamily="66" charset="0"/>
              </a:rPr>
              <a:t>Charts</a:t>
            </a:r>
          </a:p>
          <a:p>
            <a:pPr lvl="0" algn="ctr"/>
            <a:r>
              <a:rPr lang="en-US" b="1" dirty="0">
                <a:solidFill>
                  <a:srgbClr val="7030A0"/>
                </a:solidFill>
                <a:latin typeface="Bradley Hand ITC" pitchFamily="66" charset="0"/>
              </a:rPr>
              <a:t>Power point presentation </a:t>
            </a:r>
          </a:p>
          <a:p>
            <a:pPr lvl="0" algn="ctr"/>
            <a:r>
              <a:rPr lang="en-US" b="1" dirty="0">
                <a:solidFill>
                  <a:srgbClr val="7030A0"/>
                </a:solidFill>
                <a:latin typeface="Bradley Hand ITC" pitchFamily="66" charset="0"/>
              </a:rPr>
              <a:t>Internet with selected sites</a:t>
            </a:r>
          </a:p>
          <a:p>
            <a:pPr algn="ctr">
              <a:buNone/>
            </a:pPr>
            <a:endParaRPr lang="en-US" dirty="0"/>
          </a:p>
        </p:txBody>
      </p:sp>
      <p:sp>
        <p:nvSpPr>
          <p:cNvPr id="2" name="Title 1"/>
          <p:cNvSpPr>
            <a:spLocks noGrp="1"/>
          </p:cNvSpPr>
          <p:nvPr>
            <p:ph type="title"/>
          </p:nvPr>
        </p:nvSpPr>
        <p:spPr>
          <a:xfrm>
            <a:off x="457200" y="381000"/>
            <a:ext cx="8229600" cy="1143000"/>
          </a:xfrm>
        </p:spPr>
        <p:txBody>
          <a:bodyPr/>
          <a:lstStyle/>
          <a:p>
            <a:pPr algn="ctr"/>
            <a:r>
              <a:rPr lang="en-US" dirty="0" smtClean="0">
                <a:solidFill>
                  <a:srgbClr val="C00000"/>
                </a:solidFill>
              </a:rPr>
              <a:t>Resources</a:t>
            </a:r>
            <a:endParaRPr lang="en-US" dirty="0">
              <a:solidFill>
                <a:srgbClr val="C00000"/>
              </a:solidFill>
            </a:endParaRPr>
          </a:p>
        </p:txBody>
      </p:sp>
    </p:spTree>
  </p:cSld>
  <p:clrMapOvr>
    <a:masterClrMapping/>
  </p:clrMapOvr>
  <p:transition spd="med">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93</TotalTime>
  <Words>130</Words>
  <Application>Microsoft Office PowerPoint</Application>
  <PresentationFormat>On-screen Show (4:3)</PresentationFormat>
  <Paragraphs>48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Action PLan</vt:lpstr>
      <vt:lpstr> To Conduct a Research on the Impact of Educational Technology in  MAKBAYAN Classes through the measure of the mental abilities of Elementary Graders in Selected Elementary Schools in Iligan City. </vt:lpstr>
      <vt:lpstr>Key Goal</vt:lpstr>
      <vt:lpstr>Instructional strategies and tasks used to achieve goals:</vt:lpstr>
      <vt:lpstr>Slide 5</vt:lpstr>
      <vt:lpstr>Challenges and Solutions</vt:lpstr>
      <vt:lpstr>Slide 7</vt:lpstr>
      <vt:lpstr>Timeline</vt:lpstr>
      <vt:lpstr>Resources</vt:lpstr>
      <vt:lpstr>Organization of Presentation</vt:lpstr>
      <vt:lpstr>Software Applications</vt:lpstr>
      <vt:lpstr>Time for the Presentation…</vt:lpstr>
      <vt:lpstr>How to engage your audience and convince them?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Action Plan:  To Conduct a Research on the Impact of Educational Technology in  MAKBAYAN Classes through the measure of the mental abilities of Elementary Graders in Selected Elementary Schools in Iligan City. </dc:title>
  <dc:creator>Waling2x</dc:creator>
  <cp:lastModifiedBy>Waling2x</cp:lastModifiedBy>
  <cp:revision>12</cp:revision>
  <dcterms:created xsi:type="dcterms:W3CDTF">2011-10-25T15:27:53Z</dcterms:created>
  <dcterms:modified xsi:type="dcterms:W3CDTF">2011-10-25T17:01:06Z</dcterms:modified>
</cp:coreProperties>
</file>